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Georgia Pro Condensed Light" charset="1" panose="02040306050405020303"/>
      <p:regular r:id="rId18"/>
    </p:embeddedFont>
    <p:embeddedFont>
      <p:font typeface="TT Interphases" charset="1" panose="02000503020000020004"/>
      <p:regular r:id="rId19"/>
    </p:embeddedFont>
    <p:embeddedFont>
      <p:font typeface="TT Interphases Bold" charset="1" panose="02000803060000020004"/>
      <p:regular r:id="rId20"/>
    </p:embeddedFont>
    <p:embeddedFont>
      <p:font typeface="Canva Sans" charset="1" panose="020B0503030501040103"/>
      <p:regular r:id="rId21"/>
    </p:embeddedFont>
    <p:embeddedFont>
      <p:font typeface="Canva Sans Bold" charset="1" panose="020B08030305010401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sp>
        <p:nvSpPr>
          <p:cNvPr name="AutoShape 2" id="2"/>
          <p:cNvSpPr/>
          <p:nvPr/>
        </p:nvSpPr>
        <p:spPr>
          <a:xfrm>
            <a:off x="666750" y="1263650"/>
            <a:ext cx="16954500" cy="0"/>
          </a:xfrm>
          <a:prstGeom prst="line">
            <a:avLst/>
          </a:prstGeom>
          <a:ln cap="flat" w="9525">
            <a:solidFill>
              <a:srgbClr val="EFE9E4"/>
            </a:solidFill>
            <a:prstDash val="solid"/>
            <a:headEnd type="none" len="sm" w="sm"/>
            <a:tailEnd type="none" len="sm" w="sm"/>
          </a:ln>
        </p:spPr>
      </p:sp>
      <p:sp>
        <p:nvSpPr>
          <p:cNvPr name="Freeform 3" id="3"/>
          <p:cNvSpPr/>
          <p:nvPr/>
        </p:nvSpPr>
        <p:spPr>
          <a:xfrm flipH="false" flipV="false" rot="0">
            <a:off x="11939014" y="1562100"/>
            <a:ext cx="5682236" cy="3827223"/>
          </a:xfrm>
          <a:custGeom>
            <a:avLst/>
            <a:gdLst/>
            <a:ahLst/>
            <a:cxnLst/>
            <a:rect r="r" b="b" t="t" l="l"/>
            <a:pathLst>
              <a:path h="3827223" w="5682236">
                <a:moveTo>
                  <a:pt x="0" y="0"/>
                </a:moveTo>
                <a:lnTo>
                  <a:pt x="5682236" y="0"/>
                </a:lnTo>
                <a:lnTo>
                  <a:pt x="5682236" y="3827223"/>
                </a:lnTo>
                <a:lnTo>
                  <a:pt x="0" y="3827223"/>
                </a:lnTo>
                <a:lnTo>
                  <a:pt x="0" y="0"/>
                </a:lnTo>
                <a:close/>
              </a:path>
            </a:pathLst>
          </a:custGeom>
          <a:blipFill>
            <a:blip r:embed="rId2"/>
            <a:stretch>
              <a:fillRect l="0" t="0" r="-538" b="0"/>
            </a:stretch>
          </a:blipFill>
        </p:spPr>
      </p:sp>
      <p:sp>
        <p:nvSpPr>
          <p:cNvPr name="TextBox 4" id="4"/>
          <p:cNvSpPr txBox="true"/>
          <p:nvPr/>
        </p:nvSpPr>
        <p:spPr>
          <a:xfrm rot="0">
            <a:off x="666750" y="1619250"/>
            <a:ext cx="6886575" cy="2034540"/>
          </a:xfrm>
          <a:prstGeom prst="rect">
            <a:avLst/>
          </a:prstGeom>
        </p:spPr>
        <p:txBody>
          <a:bodyPr anchor="t" rtlCol="false" tIns="0" lIns="0" bIns="0" rIns="0">
            <a:spAutoFit/>
          </a:bodyPr>
          <a:lstStyle/>
          <a:p>
            <a:pPr algn="l" marL="0" indent="0" lvl="0">
              <a:lnSpc>
                <a:spcPts val="7920"/>
              </a:lnSpc>
            </a:pPr>
            <a:r>
              <a:rPr lang="en-US" sz="7200" strike="noStrike" u="none">
                <a:solidFill>
                  <a:srgbClr val="F8F6F4"/>
                </a:solidFill>
                <a:latin typeface="Georgia Pro Condensed Light"/>
                <a:ea typeface="Georgia Pro Condensed Light"/>
                <a:cs typeface="Georgia Pro Condensed Light"/>
                <a:sym typeface="Georgia Pro Condensed Light"/>
              </a:rPr>
              <a:t>Your Search, Ends Here</a:t>
            </a:r>
          </a:p>
        </p:txBody>
      </p:sp>
      <p:sp>
        <p:nvSpPr>
          <p:cNvPr name="TextBox 5" id="5"/>
          <p:cNvSpPr txBox="true"/>
          <p:nvPr/>
        </p:nvSpPr>
        <p:spPr>
          <a:xfrm rot="0">
            <a:off x="666750" y="9271451"/>
            <a:ext cx="5448300" cy="366092"/>
          </a:xfrm>
          <a:prstGeom prst="rect">
            <a:avLst/>
          </a:prstGeom>
        </p:spPr>
        <p:txBody>
          <a:bodyPr anchor="t" rtlCol="false" tIns="0" lIns="0" bIns="0" rIns="0">
            <a:spAutoFit/>
          </a:bodyPr>
          <a:lstStyle/>
          <a:p>
            <a:pPr algn="l" marL="0" indent="0" lvl="0">
              <a:lnSpc>
                <a:spcPts val="2940"/>
              </a:lnSpc>
              <a:spcBef>
                <a:spcPct val="0"/>
              </a:spcBef>
            </a:pPr>
            <a:r>
              <a:rPr lang="en-US" sz="2100" strike="noStrike" u="none">
                <a:solidFill>
                  <a:srgbClr val="F8F6F4"/>
                </a:solidFill>
                <a:latin typeface="TT Interphases"/>
                <a:ea typeface="TT Interphases"/>
                <a:cs typeface="TT Interphases"/>
                <a:sym typeface="TT Interphases"/>
              </a:rPr>
              <a:t>Presented by: AR Executive Search, </a:t>
            </a:r>
          </a:p>
        </p:txBody>
      </p:sp>
      <p:sp>
        <p:nvSpPr>
          <p:cNvPr name="TextBox 6" id="6"/>
          <p:cNvSpPr txBox="true"/>
          <p:nvPr/>
        </p:nvSpPr>
        <p:spPr>
          <a:xfrm rot="0">
            <a:off x="666750" y="695325"/>
            <a:ext cx="16954500" cy="291465"/>
          </a:xfrm>
          <a:prstGeom prst="rect">
            <a:avLst/>
          </a:prstGeom>
        </p:spPr>
        <p:txBody>
          <a:bodyPr anchor="t" rtlCol="false" tIns="0" lIns="0" bIns="0" rIns="0">
            <a:spAutoFit/>
          </a:bodyPr>
          <a:lstStyle/>
          <a:p>
            <a:pPr algn="just" marL="0" indent="0" lvl="0">
              <a:lnSpc>
                <a:spcPts val="2100"/>
              </a:lnSpc>
            </a:pPr>
            <a:r>
              <a:rPr lang="en-US" b="true" sz="2100">
                <a:solidFill>
                  <a:srgbClr val="F8F6F4"/>
                </a:solidFill>
                <a:latin typeface="TT Interphases Bold"/>
                <a:ea typeface="TT Interphases Bold"/>
                <a:cs typeface="TT Interphases Bold"/>
                <a:sym typeface="TT Interphases Bold"/>
              </a:rPr>
              <a:t>WELCOME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8991600" y="666750"/>
            <a:ext cx="9296400" cy="9620250"/>
            <a:chOff x="0" y="0"/>
            <a:chExt cx="957635" cy="990995"/>
          </a:xfrm>
        </p:grpSpPr>
        <p:sp>
          <p:nvSpPr>
            <p:cNvPr name="Freeform 3" id="3"/>
            <p:cNvSpPr/>
            <p:nvPr/>
          </p:nvSpPr>
          <p:spPr>
            <a:xfrm flipH="false" flipV="false" rot="-6000">
              <a:off x="-864" y="-835"/>
              <a:ext cx="959363" cy="992665"/>
            </a:xfrm>
            <a:custGeom>
              <a:avLst/>
              <a:gdLst/>
              <a:ahLst/>
              <a:cxnLst/>
              <a:rect r="r" b="b" t="t" l="l"/>
              <a:pathLst>
                <a:path h="992665" w="959363">
                  <a:moveTo>
                    <a:pt x="1730" y="0"/>
                  </a:moveTo>
                  <a:lnTo>
                    <a:pt x="959363" y="1671"/>
                  </a:lnTo>
                  <a:lnTo>
                    <a:pt x="957634" y="992665"/>
                  </a:lnTo>
                  <a:lnTo>
                    <a:pt x="0" y="990994"/>
                  </a:lnTo>
                  <a:close/>
                </a:path>
              </a:pathLst>
            </a:custGeom>
            <a:blipFill>
              <a:blip r:embed="rId2"/>
              <a:stretch>
                <a:fillRect l="-28469" t="66" r="-27899" b="-941"/>
              </a:stretch>
            </a:blipFill>
          </p:spPr>
        </p:sp>
      </p:grpSp>
      <p:sp>
        <p:nvSpPr>
          <p:cNvPr name="TextBox 4" id="4"/>
          <p:cNvSpPr txBox="true"/>
          <p:nvPr/>
        </p:nvSpPr>
        <p:spPr>
          <a:xfrm rot="0">
            <a:off x="666750" y="723900"/>
            <a:ext cx="6886575"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Our Approach</a:t>
            </a:r>
          </a:p>
        </p:txBody>
      </p:sp>
      <p:sp>
        <p:nvSpPr>
          <p:cNvPr name="AutoShape 5" id="5"/>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6" id="6"/>
          <p:cNvSpPr txBox="true"/>
          <p:nvPr/>
        </p:nvSpPr>
        <p:spPr>
          <a:xfrm rot="0">
            <a:off x="666750" y="6873240"/>
            <a:ext cx="6886575" cy="1851660"/>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At AR Executive Search, we focus on </a:t>
            </a:r>
            <a:r>
              <a:rPr lang="en-US" b="true" sz="2100">
                <a:solidFill>
                  <a:srgbClr val="F8F6F4"/>
                </a:solidFill>
                <a:latin typeface="TT Interphases Bold"/>
                <a:ea typeface="TT Interphases Bold"/>
                <a:cs typeface="TT Interphases Bold"/>
                <a:sym typeface="TT Interphases Bold"/>
              </a:rPr>
              <a:t>five key steps</a:t>
            </a:r>
            <a:r>
              <a:rPr lang="en-US" sz="2100">
                <a:solidFill>
                  <a:srgbClr val="F8F6F4"/>
                </a:solidFill>
                <a:latin typeface="TT Interphases"/>
                <a:ea typeface="TT Interphases"/>
                <a:cs typeface="TT Interphases"/>
                <a:sym typeface="TT Interphases"/>
              </a:rPr>
              <a:t>: understanding business goals, identifying targeted markets, evaluating skill alignments, delivering impactful placements, and providing ongoing support to ensure long-term success for both businesses and professionals.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sp>
        <p:nvSpPr>
          <p:cNvPr name="AutoShape 2" id="2"/>
          <p:cNvSpPr/>
          <p:nvPr/>
        </p:nvSpPr>
        <p:spPr>
          <a:xfrm>
            <a:off x="666750" y="8277738"/>
            <a:ext cx="16954500" cy="0"/>
          </a:xfrm>
          <a:prstGeom prst="line">
            <a:avLst/>
          </a:prstGeom>
          <a:ln cap="flat" w="19050">
            <a:solidFill>
              <a:srgbClr val="EFE9E4"/>
            </a:solidFill>
            <a:prstDash val="solid"/>
            <a:headEnd type="none" len="sm" w="sm"/>
            <a:tailEnd type="none" len="sm" w="sm"/>
          </a:ln>
        </p:spPr>
      </p:sp>
      <p:grpSp>
        <p:nvGrpSpPr>
          <p:cNvPr name="Group 3" id="3"/>
          <p:cNvGrpSpPr/>
          <p:nvPr/>
        </p:nvGrpSpPr>
        <p:grpSpPr>
          <a:xfrm rot="0">
            <a:off x="6419850" y="0"/>
            <a:ext cx="11868150" cy="6034088"/>
            <a:chOff x="0" y="0"/>
            <a:chExt cx="1598656" cy="812800"/>
          </a:xfrm>
        </p:grpSpPr>
        <p:sp>
          <p:nvSpPr>
            <p:cNvPr name="Freeform 4" id="4"/>
            <p:cNvSpPr/>
            <p:nvPr/>
          </p:nvSpPr>
          <p:spPr>
            <a:xfrm flipH="false" flipV="false" rot="5999">
              <a:off x="-708" y="-1394"/>
              <a:ext cx="1600073" cy="815589"/>
            </a:xfrm>
            <a:custGeom>
              <a:avLst/>
              <a:gdLst/>
              <a:ahLst/>
              <a:cxnLst/>
              <a:rect r="r" b="b" t="t" l="l"/>
              <a:pathLst>
                <a:path h="815589" w="1600073">
                  <a:moveTo>
                    <a:pt x="0" y="2790"/>
                  </a:moveTo>
                  <a:lnTo>
                    <a:pt x="1598654" y="0"/>
                  </a:lnTo>
                  <a:lnTo>
                    <a:pt x="1600072" y="812798"/>
                  </a:lnTo>
                  <a:lnTo>
                    <a:pt x="1419" y="815588"/>
                  </a:lnTo>
                  <a:close/>
                </a:path>
              </a:pathLst>
            </a:custGeom>
            <a:blipFill>
              <a:blip r:embed="rId2"/>
              <a:stretch>
                <a:fillRect l="42" t="-16000" r="-962" b="-10961"/>
              </a:stretch>
            </a:blipFill>
          </p:spPr>
        </p:sp>
      </p:grpSp>
      <p:grpSp>
        <p:nvGrpSpPr>
          <p:cNvPr name="Group 5" id="5"/>
          <p:cNvGrpSpPr/>
          <p:nvPr/>
        </p:nvGrpSpPr>
        <p:grpSpPr>
          <a:xfrm rot="0">
            <a:off x="666750" y="8708464"/>
            <a:ext cx="5448300" cy="1455420"/>
            <a:chOff x="0" y="0"/>
            <a:chExt cx="7264400" cy="1940560"/>
          </a:xfrm>
        </p:grpSpPr>
        <p:sp>
          <p:nvSpPr>
            <p:cNvPr name="TextBox 6" id="6"/>
            <p:cNvSpPr txBox="true"/>
            <p:nvPr/>
          </p:nvSpPr>
          <p:spPr>
            <a:xfrm rot="0">
              <a:off x="0" y="-47625"/>
              <a:ext cx="7264400" cy="471805"/>
            </a:xfrm>
            <a:prstGeom prst="rect">
              <a:avLst/>
            </a:prstGeom>
          </p:spPr>
          <p:txBody>
            <a:bodyPr anchor="t" rtlCol="false" tIns="0" lIns="0" bIns="0" rIns="0">
              <a:spAutoFit/>
            </a:bodyPr>
            <a:lstStyle/>
            <a:p>
              <a:pPr algn="l" marL="0" indent="0" lvl="0">
                <a:lnSpc>
                  <a:spcPts val="2940"/>
                </a:lnSpc>
              </a:pPr>
              <a:r>
                <a:rPr lang="en-US" sz="2100" u="none">
                  <a:solidFill>
                    <a:srgbClr val="F8F6F4"/>
                  </a:solidFill>
                  <a:latin typeface="TT Interphases"/>
                  <a:ea typeface="TT Interphases"/>
                  <a:cs typeface="TT Interphases"/>
                  <a:sym typeface="TT Interphases"/>
                </a:rPr>
                <a:t>EMAIL</a:t>
              </a:r>
            </a:p>
          </p:txBody>
        </p:sp>
        <p:sp>
          <p:nvSpPr>
            <p:cNvPr name="TextBox 7" id="7"/>
            <p:cNvSpPr txBox="true"/>
            <p:nvPr/>
          </p:nvSpPr>
          <p:spPr>
            <a:xfrm rot="0">
              <a:off x="0" y="493184"/>
              <a:ext cx="7264400" cy="1447377"/>
            </a:xfrm>
            <a:prstGeom prst="rect">
              <a:avLst/>
            </a:prstGeom>
          </p:spPr>
          <p:txBody>
            <a:bodyPr anchor="t" rtlCol="false" tIns="0" lIns="0" bIns="0" rIns="0">
              <a:spAutoFit/>
            </a:bodyPr>
            <a:lstStyle/>
            <a:p>
              <a:pPr algn="l" marL="0" indent="0" lvl="0">
                <a:lnSpc>
                  <a:spcPts val="4480"/>
                </a:lnSpc>
                <a:spcBef>
                  <a:spcPct val="0"/>
                </a:spcBef>
              </a:pPr>
              <a:r>
                <a:rPr lang="en-US" sz="3200" u="none">
                  <a:solidFill>
                    <a:srgbClr val="F8F6F4"/>
                  </a:solidFill>
                  <a:latin typeface="Georgia Pro Condensed Light"/>
                  <a:ea typeface="Georgia Pro Condensed Light"/>
                  <a:cs typeface="Georgia Pro Condensed Light"/>
                  <a:sym typeface="Georgia Pro Condensed Light"/>
                </a:rPr>
                <a:t>rekha@arexecutive.com</a:t>
              </a:r>
            </a:p>
            <a:p>
              <a:pPr algn="l" marL="0" indent="0" lvl="0">
                <a:lnSpc>
                  <a:spcPts val="4480"/>
                </a:lnSpc>
                <a:spcBef>
                  <a:spcPct val="0"/>
                </a:spcBef>
              </a:pPr>
              <a:r>
                <a:rPr lang="en-US" sz="3200" u="none">
                  <a:solidFill>
                    <a:srgbClr val="F8F6F4"/>
                  </a:solidFill>
                  <a:latin typeface="Georgia Pro Condensed Light"/>
                  <a:ea typeface="Georgia Pro Condensed Light"/>
                  <a:cs typeface="Georgia Pro Condensed Light"/>
                  <a:sym typeface="Georgia Pro Condensed Light"/>
                </a:rPr>
                <a:t>amrutha@arexecutive.com</a:t>
              </a:r>
            </a:p>
          </p:txBody>
        </p:sp>
      </p:grpSp>
      <p:grpSp>
        <p:nvGrpSpPr>
          <p:cNvPr name="Group 8" id="8"/>
          <p:cNvGrpSpPr/>
          <p:nvPr/>
        </p:nvGrpSpPr>
        <p:grpSpPr>
          <a:xfrm rot="0">
            <a:off x="5402356" y="8708464"/>
            <a:ext cx="7615249" cy="1455420"/>
            <a:chOff x="0" y="0"/>
            <a:chExt cx="10153666" cy="1940560"/>
          </a:xfrm>
        </p:grpSpPr>
        <p:sp>
          <p:nvSpPr>
            <p:cNvPr name="TextBox 9" id="9"/>
            <p:cNvSpPr txBox="true"/>
            <p:nvPr/>
          </p:nvSpPr>
          <p:spPr>
            <a:xfrm rot="0">
              <a:off x="0" y="-47625"/>
              <a:ext cx="10153666" cy="471805"/>
            </a:xfrm>
            <a:prstGeom prst="rect">
              <a:avLst/>
            </a:prstGeom>
          </p:spPr>
          <p:txBody>
            <a:bodyPr anchor="t" rtlCol="false" tIns="0" lIns="0" bIns="0" rIns="0">
              <a:spAutoFit/>
            </a:bodyPr>
            <a:lstStyle/>
            <a:p>
              <a:pPr algn="l" marL="0" indent="0" lvl="0">
                <a:lnSpc>
                  <a:spcPts val="2940"/>
                </a:lnSpc>
                <a:spcBef>
                  <a:spcPct val="0"/>
                </a:spcBef>
              </a:pPr>
              <a:r>
                <a:rPr lang="en-US" sz="2100" strike="noStrike" u="none">
                  <a:solidFill>
                    <a:srgbClr val="F8F6F4"/>
                  </a:solidFill>
                  <a:latin typeface="TT Interphases"/>
                  <a:ea typeface="TT Interphases"/>
                  <a:cs typeface="TT Interphases"/>
                  <a:sym typeface="TT Interphases"/>
                </a:rPr>
                <a:t>LINKEDIN PROFILE</a:t>
              </a:r>
            </a:p>
          </p:txBody>
        </p:sp>
        <p:sp>
          <p:nvSpPr>
            <p:cNvPr name="TextBox 10" id="10"/>
            <p:cNvSpPr txBox="true"/>
            <p:nvPr/>
          </p:nvSpPr>
          <p:spPr>
            <a:xfrm rot="0">
              <a:off x="0" y="493184"/>
              <a:ext cx="10153666" cy="1447377"/>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F8F6F4"/>
                  </a:solidFill>
                  <a:latin typeface="Georgia Pro Condensed Light"/>
                  <a:ea typeface="Georgia Pro Condensed Light"/>
                  <a:cs typeface="Georgia Pro Condensed Light"/>
                  <a:sym typeface="Georgia Pro Condensed Light"/>
                </a:rPr>
                <a:t>https://www.linkedin.com/company/ar-exceutive-search/about/?viewAsMember=true</a:t>
              </a:r>
            </a:p>
          </p:txBody>
        </p:sp>
      </p:grpSp>
      <p:sp>
        <p:nvSpPr>
          <p:cNvPr name="TextBox 11" id="11"/>
          <p:cNvSpPr txBox="true"/>
          <p:nvPr/>
        </p:nvSpPr>
        <p:spPr>
          <a:xfrm rot="0">
            <a:off x="13611225" y="8660839"/>
            <a:ext cx="4010025" cy="365760"/>
          </a:xfrm>
          <a:prstGeom prst="rect">
            <a:avLst/>
          </a:prstGeom>
        </p:spPr>
        <p:txBody>
          <a:bodyPr anchor="t" rtlCol="false" tIns="0" lIns="0" bIns="0" rIns="0">
            <a:spAutoFit/>
          </a:bodyPr>
          <a:lstStyle/>
          <a:p>
            <a:pPr algn="l" marL="0" indent="0" lvl="0">
              <a:lnSpc>
                <a:spcPts val="2940"/>
              </a:lnSpc>
              <a:spcBef>
                <a:spcPct val="0"/>
              </a:spcBef>
            </a:pPr>
            <a:r>
              <a:rPr lang="en-US" sz="2100" strike="noStrike" u="none">
                <a:solidFill>
                  <a:srgbClr val="F8F6F4"/>
                </a:solidFill>
                <a:latin typeface="TT Interphases"/>
                <a:ea typeface="TT Interphases"/>
                <a:cs typeface="TT Interphases"/>
                <a:sym typeface="TT Interphases"/>
              </a:rPr>
              <a:t>PHONE</a:t>
            </a:r>
          </a:p>
        </p:txBody>
      </p:sp>
      <p:sp>
        <p:nvSpPr>
          <p:cNvPr name="TextBox 12" id="12"/>
          <p:cNvSpPr txBox="true"/>
          <p:nvPr/>
        </p:nvSpPr>
        <p:spPr>
          <a:xfrm rot="0">
            <a:off x="13611225" y="9138677"/>
            <a:ext cx="4010025" cy="537845"/>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F8F6F4"/>
                </a:solidFill>
                <a:latin typeface="Georgia Pro Condensed Light"/>
                <a:ea typeface="Georgia Pro Condensed Light"/>
                <a:cs typeface="Georgia Pro Condensed Light"/>
                <a:sym typeface="Georgia Pro Condensed Light"/>
              </a:rPr>
              <a:t>+91 6362297607</a:t>
            </a:r>
          </a:p>
        </p:txBody>
      </p:sp>
      <p:sp>
        <p:nvSpPr>
          <p:cNvPr name="TextBox 13" id="13"/>
          <p:cNvSpPr txBox="true"/>
          <p:nvPr/>
        </p:nvSpPr>
        <p:spPr>
          <a:xfrm rot="0">
            <a:off x="666750" y="6924675"/>
            <a:ext cx="16954500" cy="1085850"/>
          </a:xfrm>
          <a:prstGeom prst="rect">
            <a:avLst/>
          </a:prstGeom>
        </p:spPr>
        <p:txBody>
          <a:bodyPr anchor="t" rtlCol="false" tIns="0" lIns="0" bIns="0" rIns="0">
            <a:spAutoFit/>
          </a:bodyPr>
          <a:lstStyle/>
          <a:p>
            <a:pPr algn="l" marL="0" indent="0" lvl="0">
              <a:lnSpc>
                <a:spcPts val="8532"/>
              </a:lnSpc>
            </a:pPr>
            <a:r>
              <a:rPr lang="en-US" sz="7109">
                <a:solidFill>
                  <a:srgbClr val="F8F6F4"/>
                </a:solidFill>
                <a:latin typeface="Georgia Pro Condensed Light"/>
                <a:ea typeface="Georgia Pro Condensed Light"/>
                <a:cs typeface="Georgia Pro Condensed Light"/>
                <a:sym typeface="Georgia Pro Condensed Light"/>
              </a:rPr>
              <a:t>Get in Touch with Us Today!</a:t>
            </a:r>
          </a:p>
        </p:txBody>
      </p:sp>
      <p:sp>
        <p:nvSpPr>
          <p:cNvPr name="Freeform 14" id="14"/>
          <p:cNvSpPr/>
          <p:nvPr/>
        </p:nvSpPr>
        <p:spPr>
          <a:xfrm flipH="false" flipV="false" rot="0">
            <a:off x="666750" y="666750"/>
            <a:ext cx="2686050" cy="2686050"/>
          </a:xfrm>
          <a:custGeom>
            <a:avLst/>
            <a:gdLst/>
            <a:ahLst/>
            <a:cxnLst/>
            <a:rect r="r" b="b" t="t" l="l"/>
            <a:pathLst>
              <a:path h="2686050" w="2686050">
                <a:moveTo>
                  <a:pt x="0" y="0"/>
                </a:moveTo>
                <a:lnTo>
                  <a:pt x="2686050" y="0"/>
                </a:lnTo>
                <a:lnTo>
                  <a:pt x="2686050" y="2686050"/>
                </a:lnTo>
                <a:lnTo>
                  <a:pt x="0" y="26860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15" id="15"/>
          <p:cNvSpPr txBox="true"/>
          <p:nvPr/>
        </p:nvSpPr>
        <p:spPr>
          <a:xfrm rot="0">
            <a:off x="13611225" y="9619372"/>
            <a:ext cx="4010025" cy="537845"/>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F8F6F4"/>
                </a:solidFill>
                <a:latin typeface="Georgia Pro Condensed Light"/>
                <a:ea typeface="Georgia Pro Condensed Light"/>
                <a:cs typeface="Georgia Pro Condensed Light"/>
                <a:sym typeface="Georgia Pro Condensed Light"/>
              </a:rPr>
              <a:t>+49 17661549417</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9655281" y="666750"/>
            <a:ext cx="8128525" cy="8411691"/>
            <a:chOff x="0" y="0"/>
            <a:chExt cx="957635" cy="990995"/>
          </a:xfrm>
        </p:grpSpPr>
        <p:sp>
          <p:nvSpPr>
            <p:cNvPr name="Freeform 3" id="3"/>
            <p:cNvSpPr/>
            <p:nvPr/>
          </p:nvSpPr>
          <p:spPr>
            <a:xfrm flipH="false" flipV="false" rot="0">
              <a:off x="0" y="0"/>
              <a:ext cx="957635" cy="990995"/>
            </a:xfrm>
            <a:custGeom>
              <a:avLst/>
              <a:gdLst/>
              <a:ahLst/>
              <a:cxnLst/>
              <a:rect r="r" b="b" t="t" l="l"/>
              <a:pathLst>
                <a:path h="990995" w="957635">
                  <a:moveTo>
                    <a:pt x="0" y="0"/>
                  </a:moveTo>
                  <a:lnTo>
                    <a:pt x="957635" y="0"/>
                  </a:lnTo>
                  <a:lnTo>
                    <a:pt x="957635" y="990995"/>
                  </a:lnTo>
                  <a:lnTo>
                    <a:pt x="0" y="990995"/>
                  </a:lnTo>
                  <a:close/>
                </a:path>
              </a:pathLst>
            </a:custGeom>
            <a:blipFill>
              <a:blip r:embed="rId2"/>
              <a:stretch>
                <a:fillRect l="-27234" t="0" r="-27234" b="0"/>
              </a:stretch>
            </a:blipFill>
          </p:spPr>
        </p:sp>
      </p:grpSp>
      <p:sp>
        <p:nvSpPr>
          <p:cNvPr name="AutoShape 4" id="4"/>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5" id="5"/>
          <p:cNvSpPr txBox="true"/>
          <p:nvPr/>
        </p:nvSpPr>
        <p:spPr>
          <a:xfrm rot="0">
            <a:off x="666750" y="723900"/>
            <a:ext cx="6886575"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Thank You</a:t>
            </a:r>
          </a:p>
        </p:txBody>
      </p:sp>
      <p:sp>
        <p:nvSpPr>
          <p:cNvPr name="TextBox 6" id="6"/>
          <p:cNvSpPr txBox="true"/>
          <p:nvPr/>
        </p:nvSpPr>
        <p:spPr>
          <a:xfrm rot="0">
            <a:off x="666750" y="7244715"/>
            <a:ext cx="6886575" cy="1480185"/>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Thank you for your time and attention. We welcome any questions or discussions you may have about our services. Let's connect and explore how AR Executive Search can assist you in achieving your recruitment and career goals.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8991600" y="666750"/>
            <a:ext cx="9296400" cy="9620250"/>
            <a:chOff x="0" y="0"/>
            <a:chExt cx="957635" cy="990995"/>
          </a:xfrm>
        </p:grpSpPr>
        <p:sp>
          <p:nvSpPr>
            <p:cNvPr name="Freeform 3" id="3"/>
            <p:cNvSpPr/>
            <p:nvPr/>
          </p:nvSpPr>
          <p:spPr>
            <a:xfrm flipH="false" flipV="false" rot="54000">
              <a:off x="-7724" y="-7460"/>
              <a:ext cx="973083" cy="1005915"/>
            </a:xfrm>
            <a:custGeom>
              <a:avLst/>
              <a:gdLst/>
              <a:ahLst/>
              <a:cxnLst/>
              <a:rect r="r" b="b" t="t" l="l"/>
              <a:pathLst>
                <a:path h="1005915" w="973083">
                  <a:moveTo>
                    <a:pt x="0" y="15042"/>
                  </a:moveTo>
                  <a:lnTo>
                    <a:pt x="957517" y="0"/>
                  </a:lnTo>
                  <a:lnTo>
                    <a:pt x="973083" y="990873"/>
                  </a:lnTo>
                  <a:lnTo>
                    <a:pt x="15566" y="1005915"/>
                  </a:lnTo>
                  <a:close/>
                </a:path>
              </a:pathLst>
            </a:custGeom>
            <a:blipFill>
              <a:blip r:embed="rId2"/>
              <a:stretch>
                <a:fillRect l="-13918" t="-1396" r="-26823" b="-203"/>
              </a:stretch>
            </a:blipFill>
          </p:spPr>
        </p:sp>
      </p:grpSp>
      <p:sp>
        <p:nvSpPr>
          <p:cNvPr name="TextBox 4" id="4"/>
          <p:cNvSpPr txBox="true"/>
          <p:nvPr/>
        </p:nvSpPr>
        <p:spPr>
          <a:xfrm rot="0">
            <a:off x="666750" y="723900"/>
            <a:ext cx="6886575" cy="2034540"/>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About AR Executive</a:t>
            </a:r>
          </a:p>
        </p:txBody>
      </p:sp>
      <p:sp>
        <p:nvSpPr>
          <p:cNvPr name="AutoShape 5" id="5"/>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6" id="6"/>
          <p:cNvSpPr txBox="true"/>
          <p:nvPr/>
        </p:nvSpPr>
        <p:spPr>
          <a:xfrm rot="0">
            <a:off x="666750" y="6501765"/>
            <a:ext cx="6886575" cy="2223135"/>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At AR Executive Search, we specialize in </a:t>
            </a:r>
            <a:r>
              <a:rPr lang="en-US" b="true" sz="2100">
                <a:solidFill>
                  <a:srgbClr val="F8F6F4"/>
                </a:solidFill>
                <a:latin typeface="TT Interphases Bold"/>
                <a:ea typeface="TT Interphases Bold"/>
                <a:cs typeface="TT Interphases Bold"/>
                <a:sym typeface="TT Interphases Bold"/>
              </a:rPr>
              <a:t>recruitment, business advisory, and career guidance</a:t>
            </a:r>
            <a:r>
              <a:rPr lang="en-US" sz="2100">
                <a:solidFill>
                  <a:srgbClr val="F8F6F4"/>
                </a:solidFill>
                <a:latin typeface="TT Interphases"/>
                <a:ea typeface="TT Interphases"/>
                <a:cs typeface="TT Interphases"/>
                <a:sym typeface="TT Interphases"/>
              </a:rPr>
              <a:t> tailored to the German market. Our approach effectively bridges businesses, HR consulting firms, and professionals, delivering </a:t>
            </a:r>
            <a:r>
              <a:rPr lang="en-US" b="true" sz="2100">
                <a:solidFill>
                  <a:srgbClr val="F8F6F4"/>
                </a:solidFill>
                <a:latin typeface="TT Interphases Bold"/>
                <a:ea typeface="TT Interphases Bold"/>
                <a:cs typeface="TT Interphases Bold"/>
                <a:sym typeface="TT Interphases Bold"/>
              </a:rPr>
              <a:t>clarity, structure, and measurable results</a:t>
            </a:r>
            <a:r>
              <a:rPr lang="en-US" sz="2100">
                <a:solidFill>
                  <a:srgbClr val="F8F6F4"/>
                </a:solidFill>
                <a:latin typeface="TT Interphases"/>
                <a:ea typeface="TT Interphases"/>
                <a:cs typeface="TT Interphases"/>
                <a:sym typeface="TT Interphases"/>
              </a:rPr>
              <a:t> in every engagement.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8991600" y="666750"/>
            <a:ext cx="9296400" cy="9620250"/>
            <a:chOff x="0" y="0"/>
            <a:chExt cx="957635" cy="990995"/>
          </a:xfrm>
        </p:grpSpPr>
        <p:sp>
          <p:nvSpPr>
            <p:cNvPr name="Freeform 3" id="3"/>
            <p:cNvSpPr/>
            <p:nvPr/>
          </p:nvSpPr>
          <p:spPr>
            <a:xfrm flipH="false" flipV="false" rot="0">
              <a:off x="0" y="0"/>
              <a:ext cx="957635" cy="990995"/>
            </a:xfrm>
            <a:custGeom>
              <a:avLst/>
              <a:gdLst/>
              <a:ahLst/>
              <a:cxnLst/>
              <a:rect r="r" b="b" t="t" l="l"/>
              <a:pathLst>
                <a:path h="990995" w="957635">
                  <a:moveTo>
                    <a:pt x="0" y="0"/>
                  </a:moveTo>
                  <a:lnTo>
                    <a:pt x="957635" y="0"/>
                  </a:lnTo>
                  <a:lnTo>
                    <a:pt x="957635" y="990995"/>
                  </a:lnTo>
                  <a:lnTo>
                    <a:pt x="0" y="990995"/>
                  </a:lnTo>
                  <a:close/>
                </a:path>
              </a:pathLst>
            </a:custGeom>
            <a:blipFill>
              <a:blip r:embed="rId2"/>
              <a:stretch>
                <a:fillRect l="-54863" t="-5954" r="-36986" b="-1572"/>
              </a:stretch>
            </a:blipFill>
          </p:spPr>
        </p:sp>
      </p:grpSp>
      <p:sp>
        <p:nvSpPr>
          <p:cNvPr name="TextBox 4" id="4"/>
          <p:cNvSpPr txBox="true"/>
          <p:nvPr/>
        </p:nvSpPr>
        <p:spPr>
          <a:xfrm rot="0">
            <a:off x="666750" y="723900"/>
            <a:ext cx="6886575"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Our Mission</a:t>
            </a:r>
          </a:p>
        </p:txBody>
      </p:sp>
      <p:sp>
        <p:nvSpPr>
          <p:cNvPr name="AutoShape 5" id="5"/>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6" id="6"/>
          <p:cNvSpPr txBox="true"/>
          <p:nvPr/>
        </p:nvSpPr>
        <p:spPr>
          <a:xfrm rot="0">
            <a:off x="666750" y="6501765"/>
            <a:ext cx="6886575" cy="2223135"/>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At AR Executive Search, we focus on </a:t>
            </a:r>
            <a:r>
              <a:rPr lang="en-US" b="true" sz="2100">
                <a:solidFill>
                  <a:srgbClr val="F8F6F4"/>
                </a:solidFill>
                <a:latin typeface="TT Interphases Bold"/>
                <a:ea typeface="TT Interphases Bold"/>
                <a:cs typeface="TT Interphases Bold"/>
                <a:sym typeface="TT Interphases Bold"/>
              </a:rPr>
              <a:t>precision-driven recruitment</a:t>
            </a:r>
            <a:r>
              <a:rPr lang="en-US" sz="2100">
                <a:solidFill>
                  <a:srgbClr val="F8F6F4"/>
                </a:solidFill>
                <a:latin typeface="TT Interphases"/>
                <a:ea typeface="TT Interphases"/>
                <a:cs typeface="TT Interphases"/>
                <a:sym typeface="TT Interphases"/>
              </a:rPr>
              <a:t> and strategic advisory tailored for HR consulting firms. Our commitment is to align talent acquisition with market demands, ensuring clarity, performance, and measurable results for both candidates and businesses.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8991600" y="666750"/>
            <a:ext cx="9296400" cy="9620250"/>
            <a:chOff x="0" y="0"/>
            <a:chExt cx="957635" cy="990995"/>
          </a:xfrm>
        </p:grpSpPr>
        <p:sp>
          <p:nvSpPr>
            <p:cNvPr name="Freeform 3" id="3"/>
            <p:cNvSpPr/>
            <p:nvPr/>
          </p:nvSpPr>
          <p:spPr>
            <a:xfrm flipH="false" flipV="false" rot="0">
              <a:off x="0" y="0"/>
              <a:ext cx="957635" cy="990995"/>
            </a:xfrm>
            <a:custGeom>
              <a:avLst/>
              <a:gdLst/>
              <a:ahLst/>
              <a:cxnLst/>
              <a:rect r="r" b="b" t="t" l="l"/>
              <a:pathLst>
                <a:path h="990995" w="957635">
                  <a:moveTo>
                    <a:pt x="0" y="0"/>
                  </a:moveTo>
                  <a:lnTo>
                    <a:pt x="957635" y="0"/>
                  </a:lnTo>
                  <a:lnTo>
                    <a:pt x="957635" y="990995"/>
                  </a:lnTo>
                  <a:lnTo>
                    <a:pt x="0" y="990995"/>
                  </a:lnTo>
                  <a:close/>
                </a:path>
              </a:pathLst>
            </a:custGeom>
            <a:blipFill>
              <a:blip r:embed="rId2"/>
              <a:stretch>
                <a:fillRect l="-35705" t="-1738" r="-62352" b="-5919"/>
              </a:stretch>
            </a:blipFill>
          </p:spPr>
        </p:sp>
      </p:grpSp>
      <p:sp>
        <p:nvSpPr>
          <p:cNvPr name="TextBox 4" id="4"/>
          <p:cNvSpPr txBox="true"/>
          <p:nvPr/>
        </p:nvSpPr>
        <p:spPr>
          <a:xfrm rot="0">
            <a:off x="666750" y="723900"/>
            <a:ext cx="6886575"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Our Vision</a:t>
            </a:r>
          </a:p>
        </p:txBody>
      </p:sp>
      <p:sp>
        <p:nvSpPr>
          <p:cNvPr name="AutoShape 5" id="5"/>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6" id="6"/>
          <p:cNvSpPr txBox="true"/>
          <p:nvPr/>
        </p:nvSpPr>
        <p:spPr>
          <a:xfrm rot="0">
            <a:off x="666750" y="6873240"/>
            <a:ext cx="6886575" cy="1851660"/>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At AR Executive Search, our vision is to be the </a:t>
            </a:r>
            <a:r>
              <a:rPr lang="en-US" b="true" sz="2100">
                <a:solidFill>
                  <a:srgbClr val="F8F6F4"/>
                </a:solidFill>
                <a:latin typeface="TT Interphases Bold"/>
                <a:ea typeface="TT Interphases Bold"/>
                <a:cs typeface="TT Interphases Bold"/>
                <a:sym typeface="TT Interphases Bold"/>
              </a:rPr>
              <a:t>trusted strategic partner</a:t>
            </a:r>
            <a:r>
              <a:rPr lang="en-US" sz="2100">
                <a:solidFill>
                  <a:srgbClr val="F8F6F4"/>
                </a:solidFill>
                <a:latin typeface="TT Interphases"/>
                <a:ea typeface="TT Interphases"/>
                <a:cs typeface="TT Interphases"/>
                <a:sym typeface="TT Interphases"/>
              </a:rPr>
              <a:t> that connects </a:t>
            </a:r>
            <a:r>
              <a:rPr lang="en-US" b="true" sz="2100">
                <a:solidFill>
                  <a:srgbClr val="F8F6F4"/>
                </a:solidFill>
                <a:latin typeface="TT Interphases Bold"/>
                <a:ea typeface="TT Interphases Bold"/>
                <a:cs typeface="TT Interphases Bold"/>
                <a:sym typeface="TT Interphases Bold"/>
              </a:rPr>
              <a:t>talent, firms, and opportunities</a:t>
            </a:r>
            <a:r>
              <a:rPr lang="en-US" sz="2100">
                <a:solidFill>
                  <a:srgbClr val="F8F6F4"/>
                </a:solidFill>
                <a:latin typeface="TT Interphases"/>
                <a:ea typeface="TT Interphases"/>
                <a:cs typeface="TT Interphases"/>
                <a:sym typeface="TT Interphases"/>
              </a:rPr>
              <a:t> in Germany. We aspire to set the benchmark in recruitment and career advisory excellence, fostering sustainable success for all stakeholders.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584C4A"/>
        </a:solidFill>
      </p:bgPr>
    </p:bg>
    <p:spTree>
      <p:nvGrpSpPr>
        <p:cNvPr id="1" name=""/>
        <p:cNvGrpSpPr/>
        <p:nvPr/>
      </p:nvGrpSpPr>
      <p:grpSpPr>
        <a:xfrm>
          <a:off x="0" y="0"/>
          <a:ext cx="0" cy="0"/>
          <a:chOff x="0" y="0"/>
          <a:chExt cx="0" cy="0"/>
        </a:xfrm>
      </p:grpSpPr>
      <p:sp>
        <p:nvSpPr>
          <p:cNvPr name="AutoShape 2" id="2"/>
          <p:cNvSpPr/>
          <p:nvPr/>
        </p:nvSpPr>
        <p:spPr>
          <a:xfrm>
            <a:off x="1028700" y="9669258"/>
            <a:ext cx="16858822" cy="0"/>
          </a:xfrm>
          <a:prstGeom prst="line">
            <a:avLst/>
          </a:prstGeom>
          <a:ln cap="flat" w="9525">
            <a:solidFill>
              <a:srgbClr val="EFE9E4"/>
            </a:solidFill>
            <a:prstDash val="solid"/>
            <a:headEnd type="none" len="sm" w="sm"/>
            <a:tailEnd type="none" len="sm" w="sm"/>
          </a:ln>
        </p:spPr>
      </p:sp>
      <p:sp>
        <p:nvSpPr>
          <p:cNvPr name="TextBox 3" id="3"/>
          <p:cNvSpPr txBox="true"/>
          <p:nvPr/>
        </p:nvSpPr>
        <p:spPr>
          <a:xfrm rot="0">
            <a:off x="1028700" y="540068"/>
            <a:ext cx="11201400"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Recruitment Services</a:t>
            </a:r>
          </a:p>
        </p:txBody>
      </p:sp>
      <p:sp>
        <p:nvSpPr>
          <p:cNvPr name="TextBox 4" id="4"/>
          <p:cNvSpPr txBox="true"/>
          <p:nvPr/>
        </p:nvSpPr>
        <p:spPr>
          <a:xfrm rot="0">
            <a:off x="1028700" y="2307171"/>
            <a:ext cx="6270998" cy="7194550"/>
          </a:xfrm>
          <a:prstGeom prst="rect">
            <a:avLst/>
          </a:prstGeom>
        </p:spPr>
        <p:txBody>
          <a:bodyPr anchor="t" rtlCol="false" tIns="0" lIns="0" bIns="0" rIns="0">
            <a:spAutoFit/>
          </a:bodyPr>
          <a:lstStyle/>
          <a:p>
            <a:pPr algn="l">
              <a:lnSpc>
                <a:spcPts val="3639"/>
              </a:lnSpc>
            </a:pPr>
            <a:r>
              <a:rPr lang="en-US" sz="2599">
                <a:solidFill>
                  <a:srgbClr val="F8F6F4"/>
                </a:solidFill>
                <a:latin typeface="Canva Sans"/>
                <a:ea typeface="Canva Sans"/>
                <a:cs typeface="Canva Sans"/>
                <a:sym typeface="Canva Sans"/>
              </a:rPr>
              <a:t>           </a:t>
            </a:r>
            <a:r>
              <a:rPr lang="en-US" sz="2599" b="true">
                <a:solidFill>
                  <a:srgbClr val="F8F6F4"/>
                </a:solidFill>
                <a:latin typeface="Canva Sans Bold"/>
                <a:ea typeface="Canva Sans Bold"/>
                <a:cs typeface="Canva Sans Bold"/>
                <a:sym typeface="Canva Sans Bold"/>
              </a:rPr>
              <a:t>Industry Verticals</a:t>
            </a:r>
          </a:p>
          <a:p>
            <a:pPr algn="l">
              <a:lnSpc>
                <a:spcPts val="3639"/>
              </a:lnSpc>
            </a:pP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Information Technology &amp; Digital Services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Banking &amp; Financial Services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Construction &amp; Engineering Services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Industrial &amp; Manufacturing</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Automobile &amp; Ancillary</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Energy, Oil &amp; Gas &amp; Infrastructure</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Electronics &amp; Semiconductors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FMCG &amp; Consumer Durables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Retail &amp; E-Commerce</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Pharma, Clinical Research &amp; Healthcare</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Logistics, Courier &amp; Transportation</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Media, KPO &amp; Market Research</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Agri-Tech, EdTech &amp; Emerging Sectors</a:t>
            </a:r>
          </a:p>
        </p:txBody>
      </p:sp>
      <p:sp>
        <p:nvSpPr>
          <p:cNvPr name="TextBox 5" id="5"/>
          <p:cNvSpPr txBox="true"/>
          <p:nvPr/>
        </p:nvSpPr>
        <p:spPr>
          <a:xfrm rot="0">
            <a:off x="9144000" y="2185346"/>
            <a:ext cx="7227213" cy="6263639"/>
          </a:xfrm>
          <a:prstGeom prst="rect">
            <a:avLst/>
          </a:prstGeom>
        </p:spPr>
        <p:txBody>
          <a:bodyPr anchor="t" rtlCol="false" tIns="0" lIns="0" bIns="0" rIns="0">
            <a:spAutoFit/>
          </a:bodyPr>
          <a:lstStyle/>
          <a:p>
            <a:pPr algn="l">
              <a:lnSpc>
                <a:spcPts val="3360"/>
              </a:lnSpc>
            </a:pPr>
            <a:r>
              <a:rPr lang="en-US" sz="2400">
                <a:solidFill>
                  <a:srgbClr val="F8F6F4"/>
                </a:solidFill>
                <a:latin typeface="Canva Sans"/>
                <a:ea typeface="Canva Sans"/>
                <a:cs typeface="Canva Sans"/>
                <a:sym typeface="Canva Sans"/>
              </a:rPr>
              <a:t> Functional Verticals (Leadership Focused)</a:t>
            </a:r>
          </a:p>
          <a:p>
            <a:pPr algn="l">
              <a:lnSpc>
                <a:spcPts val="3360"/>
              </a:lnSpc>
            </a:pP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Corporate Finance &amp; Financial Strategy</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Human Capital &amp; Organizational Leadership</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Revenue Growth &amp; Business Expansion</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Operations &amp; Transformation Leadership</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Supply Chain &amp; Network Optimization</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Risk, Compliance &amp; Governance</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Product, Innovation &amp; Engineering Leadership</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Program &amp; Project Governance</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Strategic Sales &amp; Market Development</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Quality, Production &amp; Industrial Excellence</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Marketing &amp; Communications Leadership</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R&amp;D &amp; Design Leadership</a:t>
            </a:r>
          </a:p>
          <a:p>
            <a:pPr algn="l" marL="518165" indent="-259082" lvl="1">
              <a:lnSpc>
                <a:spcPts val="3360"/>
              </a:lnSpc>
              <a:buFont typeface="Arial"/>
              <a:buChar char="•"/>
            </a:pPr>
            <a:r>
              <a:rPr lang="en-US" sz="2400">
                <a:solidFill>
                  <a:srgbClr val="F8F6F4"/>
                </a:solidFill>
                <a:latin typeface="Canva Sans"/>
                <a:ea typeface="Canva Sans"/>
                <a:cs typeface="Canva Sans"/>
                <a:sym typeface="Canva Sans"/>
              </a:rPr>
              <a:t>Site &amp; Engineering Project Leadership</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584C4A"/>
        </a:solidFill>
      </p:bgPr>
    </p:bg>
    <p:spTree>
      <p:nvGrpSpPr>
        <p:cNvPr id="1" name=""/>
        <p:cNvGrpSpPr/>
        <p:nvPr/>
      </p:nvGrpSpPr>
      <p:grpSpPr>
        <a:xfrm>
          <a:off x="0" y="0"/>
          <a:ext cx="0" cy="0"/>
          <a:chOff x="0" y="0"/>
          <a:chExt cx="0" cy="0"/>
        </a:xfrm>
      </p:grpSpPr>
      <p:sp>
        <p:nvSpPr>
          <p:cNvPr name="AutoShape 2" id="2"/>
          <p:cNvSpPr/>
          <p:nvPr/>
        </p:nvSpPr>
        <p:spPr>
          <a:xfrm>
            <a:off x="1028700" y="9669258"/>
            <a:ext cx="16858822" cy="0"/>
          </a:xfrm>
          <a:prstGeom prst="line">
            <a:avLst/>
          </a:prstGeom>
          <a:ln cap="flat" w="9525">
            <a:solidFill>
              <a:srgbClr val="EFE9E4"/>
            </a:solidFill>
            <a:prstDash val="solid"/>
            <a:headEnd type="none" len="sm" w="sm"/>
            <a:tailEnd type="none" len="sm" w="sm"/>
          </a:ln>
        </p:spPr>
      </p:sp>
      <p:sp>
        <p:nvSpPr>
          <p:cNvPr name="TextBox 3" id="3"/>
          <p:cNvSpPr txBox="true"/>
          <p:nvPr/>
        </p:nvSpPr>
        <p:spPr>
          <a:xfrm rot="0">
            <a:off x="1028700" y="540068"/>
            <a:ext cx="11201400"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Recruitment Services</a:t>
            </a:r>
          </a:p>
        </p:txBody>
      </p:sp>
      <p:sp>
        <p:nvSpPr>
          <p:cNvPr name="TextBox 4" id="4"/>
          <p:cNvSpPr txBox="true"/>
          <p:nvPr/>
        </p:nvSpPr>
        <p:spPr>
          <a:xfrm rot="0">
            <a:off x="1028700" y="2326221"/>
            <a:ext cx="6270998" cy="7101840"/>
          </a:xfrm>
          <a:prstGeom prst="rect">
            <a:avLst/>
          </a:prstGeom>
        </p:spPr>
        <p:txBody>
          <a:bodyPr anchor="t" rtlCol="false" tIns="0" lIns="0" bIns="0" rIns="0">
            <a:spAutoFit/>
          </a:bodyPr>
          <a:lstStyle/>
          <a:p>
            <a:pPr algn="l">
              <a:lnSpc>
                <a:spcPts val="3359"/>
              </a:lnSpc>
            </a:pPr>
            <a:r>
              <a:rPr lang="en-US" sz="2400">
                <a:solidFill>
                  <a:srgbClr val="F8F6F4"/>
                </a:solidFill>
                <a:latin typeface="Canva Sans"/>
                <a:ea typeface="Canva Sans"/>
                <a:cs typeface="Canva Sans"/>
                <a:sym typeface="Canva Sans"/>
              </a:rPr>
              <a:t>       </a:t>
            </a:r>
            <a:r>
              <a:rPr lang="en-US" sz="2400" b="true">
                <a:solidFill>
                  <a:srgbClr val="F8F6F4"/>
                </a:solidFill>
                <a:latin typeface="Canva Sans Bold"/>
                <a:ea typeface="Canva Sans Bold"/>
                <a:cs typeface="Canva Sans Bold"/>
                <a:sym typeface="Canva Sans Bold"/>
              </a:rPr>
              <a:t>Technology (IT) Verticals</a:t>
            </a:r>
          </a:p>
          <a:p>
            <a:pPr algn="l">
              <a:lnSpc>
                <a:spcPts val="3359"/>
              </a:lnSpc>
            </a:pP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Artificial Intelligence &amp; Machine Learning</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Big Data &amp; Advanced Analytics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Cloud &amp; Platform Engineering</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Cybersecurity &amp; Digital Resilience</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ERP &amp; Enterprise Systems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Web &amp; Application Technologies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IoT &amp; Embedded Technologies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Infrastructure, Networking &amp; Systems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Enterprise Software &amp; Applications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Data Modeling &amp; Architecture</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IT Hardware &amp; Technology Sales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Mainframes &amp; Legacy Systems</a:t>
            </a:r>
          </a:p>
          <a:p>
            <a:pPr algn="l" marL="518160" indent="-259080" lvl="1">
              <a:lnSpc>
                <a:spcPts val="3359"/>
              </a:lnSpc>
              <a:buFont typeface="Arial"/>
              <a:buChar char="•"/>
            </a:pPr>
            <a:r>
              <a:rPr lang="en-US" sz="2400">
                <a:solidFill>
                  <a:srgbClr val="F8F6F4"/>
                </a:solidFill>
                <a:latin typeface="Canva Sans"/>
                <a:ea typeface="Canva Sans"/>
                <a:cs typeface="Canva Sans"/>
                <a:sym typeface="Canva Sans"/>
              </a:rPr>
              <a:t>Testing &amp; Quality Assurance</a:t>
            </a:r>
          </a:p>
          <a:p>
            <a:pPr algn="l">
              <a:lnSpc>
                <a:spcPts val="3359"/>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584C4A"/>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1201400"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Business Advisory Services</a:t>
            </a:r>
          </a:p>
        </p:txBody>
      </p:sp>
      <p:grpSp>
        <p:nvGrpSpPr>
          <p:cNvPr name="Group 3" id="3"/>
          <p:cNvGrpSpPr/>
          <p:nvPr/>
        </p:nvGrpSpPr>
        <p:grpSpPr>
          <a:xfrm rot="0">
            <a:off x="7730006" y="2223001"/>
            <a:ext cx="5592670" cy="7376804"/>
            <a:chOff x="0" y="0"/>
            <a:chExt cx="7456893" cy="9835738"/>
          </a:xfrm>
        </p:grpSpPr>
        <p:sp>
          <p:nvSpPr>
            <p:cNvPr name="TextBox 4" id="4"/>
            <p:cNvSpPr txBox="true"/>
            <p:nvPr/>
          </p:nvSpPr>
          <p:spPr>
            <a:xfrm rot="0">
              <a:off x="0" y="1134002"/>
              <a:ext cx="7456893" cy="8701736"/>
            </a:xfrm>
            <a:prstGeom prst="rect">
              <a:avLst/>
            </a:prstGeom>
          </p:spPr>
          <p:txBody>
            <a:bodyPr anchor="t" rtlCol="false" tIns="0" lIns="0" bIns="0" rIns="0">
              <a:spAutoFit/>
            </a:bodyPr>
            <a:lstStyle/>
            <a:p>
              <a:pPr algn="l">
                <a:lnSpc>
                  <a:spcPts val="3976"/>
                </a:lnSpc>
              </a:pPr>
            </a:p>
            <a:p>
              <a:pPr algn="l" marL="613203" indent="-306602" lvl="1">
                <a:lnSpc>
                  <a:spcPts val="3976"/>
                </a:lnSpc>
                <a:buFont typeface="Arial"/>
                <a:buChar char="•"/>
              </a:pPr>
              <a:r>
                <a:rPr lang="en-US" sz="2840">
                  <a:solidFill>
                    <a:srgbClr val="F8F6F4"/>
                  </a:solidFill>
                  <a:latin typeface="Canva Sans"/>
                  <a:ea typeface="Canva Sans"/>
                  <a:cs typeface="Canva Sans"/>
                  <a:sym typeface="Canva Sans"/>
                </a:rPr>
                <a:t>Identification of potential client organizations aligned with the firm’s specialization and target industries</a:t>
              </a:r>
            </a:p>
            <a:p>
              <a:pPr algn="l" marL="613203" indent="-306602" lvl="1">
                <a:lnSpc>
                  <a:spcPts val="3976"/>
                </a:lnSpc>
                <a:buFont typeface="Arial"/>
                <a:buChar char="•"/>
              </a:pPr>
              <a:r>
                <a:rPr lang="en-US" sz="2840">
                  <a:solidFill>
                    <a:srgbClr val="F8F6F4"/>
                  </a:solidFill>
                  <a:latin typeface="Canva Sans"/>
                  <a:ea typeface="Canva Sans"/>
                  <a:cs typeface="Canva Sans"/>
                  <a:sym typeface="Canva Sans"/>
                </a:rPr>
                <a:t>Sector-focused company mapping and opportunity screening</a:t>
              </a:r>
            </a:p>
            <a:p>
              <a:pPr algn="l" marL="613203" indent="-306602" lvl="1">
                <a:lnSpc>
                  <a:spcPts val="3976"/>
                </a:lnSpc>
                <a:buFont typeface="Arial"/>
                <a:buChar char="•"/>
              </a:pPr>
              <a:r>
                <a:rPr lang="en-US" sz="2840">
                  <a:solidFill>
                    <a:srgbClr val="F8F6F4"/>
                  </a:solidFill>
                  <a:latin typeface="Canva Sans"/>
                  <a:ea typeface="Canva Sans"/>
                  <a:cs typeface="Canva Sans"/>
                  <a:sym typeface="Canva Sans"/>
                </a:rPr>
                <a:t>Assistance in pricing structure, fee models, and commercial positioning</a:t>
              </a:r>
            </a:p>
            <a:p>
              <a:pPr algn="l" marL="613203" indent="-306602" lvl="1">
                <a:lnSpc>
                  <a:spcPts val="3976"/>
                </a:lnSpc>
                <a:buFont typeface="Arial"/>
                <a:buChar char="•"/>
              </a:pPr>
              <a:r>
                <a:rPr lang="en-US" sz="2840">
                  <a:solidFill>
                    <a:srgbClr val="F8F6F4"/>
                  </a:solidFill>
                  <a:latin typeface="Canva Sans"/>
                  <a:ea typeface="Canva Sans"/>
                  <a:cs typeface="Canva Sans"/>
                  <a:sym typeface="Canva Sans"/>
                </a:rPr>
                <a:t>Support in defining service scope and financial terms</a:t>
              </a:r>
            </a:p>
          </p:txBody>
        </p:sp>
        <p:sp>
          <p:nvSpPr>
            <p:cNvPr name="TextBox 5" id="5"/>
            <p:cNvSpPr txBox="true"/>
            <p:nvPr/>
          </p:nvSpPr>
          <p:spPr>
            <a:xfrm rot="0">
              <a:off x="0" y="602368"/>
              <a:ext cx="6520773" cy="579259"/>
            </a:xfrm>
            <a:prstGeom prst="rect">
              <a:avLst/>
            </a:prstGeom>
          </p:spPr>
          <p:txBody>
            <a:bodyPr anchor="t" rtlCol="false" tIns="0" lIns="0" bIns="0" rIns="0">
              <a:spAutoFit/>
            </a:bodyPr>
            <a:lstStyle/>
            <a:p>
              <a:pPr algn="l" marL="0" indent="0" lvl="0">
                <a:lnSpc>
                  <a:spcPts val="3290"/>
                </a:lnSpc>
                <a:spcBef>
                  <a:spcPct val="0"/>
                </a:spcBef>
              </a:pPr>
              <a:r>
                <a:rPr lang="en-US" sz="3134">
                  <a:solidFill>
                    <a:srgbClr val="F8F6F4"/>
                  </a:solidFill>
                  <a:latin typeface="Canva Sans"/>
                  <a:ea typeface="Canva Sans"/>
                  <a:cs typeface="Canva Sans"/>
                  <a:sym typeface="Canva Sans"/>
                </a:rPr>
                <a:t>        Scope of Support</a:t>
              </a:r>
            </a:p>
          </p:txBody>
        </p:sp>
        <p:sp>
          <p:nvSpPr>
            <p:cNvPr name="AutoShape 6" id="6"/>
            <p:cNvSpPr/>
            <p:nvPr/>
          </p:nvSpPr>
          <p:spPr>
            <a:xfrm>
              <a:off x="0" y="12438"/>
              <a:ext cx="6520773" cy="0"/>
            </a:xfrm>
            <a:prstGeom prst="line">
              <a:avLst/>
            </a:prstGeom>
            <a:ln cap="flat" w="24876">
              <a:solidFill>
                <a:srgbClr val="EFE9E4"/>
              </a:solidFill>
              <a:prstDash val="solid"/>
              <a:headEnd type="none" len="sm" w="sm"/>
              <a:tailEnd type="none" len="sm" w="sm"/>
            </a:ln>
          </p:spPr>
        </p:sp>
      </p:grpSp>
      <p:grpSp>
        <p:nvGrpSpPr>
          <p:cNvPr name="Group 7" id="7"/>
          <p:cNvGrpSpPr/>
          <p:nvPr/>
        </p:nvGrpSpPr>
        <p:grpSpPr>
          <a:xfrm rot="0">
            <a:off x="869513" y="2223001"/>
            <a:ext cx="4314825" cy="4705985"/>
            <a:chOff x="0" y="0"/>
            <a:chExt cx="5753100" cy="6274647"/>
          </a:xfrm>
        </p:grpSpPr>
        <p:sp>
          <p:nvSpPr>
            <p:cNvPr name="TextBox 8" id="8"/>
            <p:cNvSpPr txBox="true"/>
            <p:nvPr/>
          </p:nvSpPr>
          <p:spPr>
            <a:xfrm rot="0">
              <a:off x="0" y="829310"/>
              <a:ext cx="5753100" cy="5445337"/>
            </a:xfrm>
            <a:prstGeom prst="rect">
              <a:avLst/>
            </a:prstGeom>
          </p:spPr>
          <p:txBody>
            <a:bodyPr anchor="t" rtlCol="false" tIns="0" lIns="0" bIns="0" rIns="0">
              <a:spAutoFit/>
            </a:bodyPr>
            <a:lstStyle/>
            <a:p>
              <a:pPr algn="l">
                <a:lnSpc>
                  <a:spcPts val="4060"/>
                </a:lnSpc>
              </a:pPr>
              <a:r>
                <a:rPr lang="en-US" sz="2900">
                  <a:solidFill>
                    <a:srgbClr val="F8F6F4"/>
                  </a:solidFill>
                  <a:latin typeface="Canva Sans"/>
                  <a:ea typeface="Canva Sans"/>
                  <a:cs typeface="Canva Sans"/>
                  <a:sym typeface="Canva Sans"/>
                </a:rPr>
                <a:t>       Advisory Area</a:t>
              </a:r>
            </a:p>
            <a:p>
              <a:pPr algn="l">
                <a:lnSpc>
                  <a:spcPts val="4060"/>
                </a:lnSpc>
              </a:pPr>
            </a:p>
            <a:p>
              <a:pPr algn="l" marL="626111" indent="-313055" lvl="1">
                <a:lnSpc>
                  <a:spcPts val="4060"/>
                </a:lnSpc>
                <a:buFont typeface="Arial"/>
                <a:buChar char="•"/>
              </a:pPr>
              <a:r>
                <a:rPr lang="en-US" sz="2900">
                  <a:solidFill>
                    <a:srgbClr val="F8F6F4"/>
                  </a:solidFill>
                  <a:latin typeface="Canva Sans"/>
                  <a:ea typeface="Canva Sans"/>
                  <a:cs typeface="Canva Sans"/>
                  <a:sym typeface="Canva Sans"/>
                </a:rPr>
                <a:t>Client Identification</a:t>
              </a:r>
            </a:p>
            <a:p>
              <a:pPr algn="l" marL="626111" indent="-313055" lvl="1">
                <a:lnSpc>
                  <a:spcPts val="4060"/>
                </a:lnSpc>
                <a:buFont typeface="Arial"/>
                <a:buChar char="•"/>
              </a:pPr>
              <a:r>
                <a:rPr lang="en-US" sz="2900">
                  <a:solidFill>
                    <a:srgbClr val="F8F6F4"/>
                  </a:solidFill>
                  <a:latin typeface="Canva Sans"/>
                  <a:ea typeface="Canva Sans"/>
                  <a:cs typeface="Canva Sans"/>
                  <a:sym typeface="Canva Sans"/>
                </a:rPr>
                <a:t>Market Targeting</a:t>
              </a:r>
            </a:p>
            <a:p>
              <a:pPr algn="l" marL="626111" indent="-313055" lvl="1">
                <a:lnSpc>
                  <a:spcPts val="4060"/>
                </a:lnSpc>
                <a:buFont typeface="Arial"/>
                <a:buChar char="•"/>
              </a:pPr>
              <a:r>
                <a:rPr lang="en-US" sz="2900">
                  <a:solidFill>
                    <a:srgbClr val="F8F6F4"/>
                  </a:solidFill>
                  <a:latin typeface="Canva Sans"/>
                  <a:ea typeface="Canva Sans"/>
                  <a:cs typeface="Canva Sans"/>
                  <a:sym typeface="Canva Sans"/>
                </a:rPr>
                <a:t>Commercial Support</a:t>
              </a:r>
            </a:p>
            <a:p>
              <a:pPr algn="l" marL="626111" indent="-313055" lvl="1">
                <a:lnSpc>
                  <a:spcPts val="4060"/>
                </a:lnSpc>
                <a:buFont typeface="Arial"/>
                <a:buChar char="•"/>
              </a:pPr>
              <a:r>
                <a:rPr lang="en-US" sz="2900">
                  <a:solidFill>
                    <a:srgbClr val="F8F6F4"/>
                  </a:solidFill>
                  <a:latin typeface="Canva Sans"/>
                  <a:ea typeface="Canva Sans"/>
                  <a:cs typeface="Canva Sans"/>
                  <a:sym typeface="Canva Sans"/>
                </a:rPr>
                <a:t>Proposal Commercial Structuring</a:t>
              </a:r>
            </a:p>
          </p:txBody>
        </p:sp>
        <p:sp>
          <p:nvSpPr>
            <p:cNvPr name="TextBox 9" id="9"/>
            <p:cNvSpPr txBox="true"/>
            <p:nvPr/>
          </p:nvSpPr>
          <p:spPr>
            <a:xfrm rot="0">
              <a:off x="0" y="614045"/>
              <a:ext cx="5753100" cy="592455"/>
            </a:xfrm>
            <a:prstGeom prst="rect">
              <a:avLst/>
            </a:prstGeom>
          </p:spPr>
          <p:txBody>
            <a:bodyPr anchor="t" rtlCol="false" tIns="0" lIns="0" bIns="0" rIns="0">
              <a:spAutoFit/>
            </a:bodyPr>
            <a:lstStyle/>
            <a:p>
              <a:pPr algn="l" marL="0" indent="0" lvl="0">
                <a:lnSpc>
                  <a:spcPts val="3360"/>
                </a:lnSpc>
                <a:spcBef>
                  <a:spcPct val="0"/>
                </a:spcBef>
              </a:pPr>
            </a:p>
          </p:txBody>
        </p:sp>
        <p:sp>
          <p:nvSpPr>
            <p:cNvPr name="AutoShape 10" id="10"/>
            <p:cNvSpPr/>
            <p:nvPr/>
          </p:nvSpPr>
          <p:spPr>
            <a:xfrm>
              <a:off x="0" y="12700"/>
              <a:ext cx="5753100" cy="0"/>
            </a:xfrm>
            <a:prstGeom prst="line">
              <a:avLst/>
            </a:prstGeom>
            <a:ln cap="flat" w="25400">
              <a:solidFill>
                <a:srgbClr val="EFE9E4"/>
              </a:solidFill>
              <a:prstDash val="solid"/>
              <a:headEnd type="none" len="sm" w="sm"/>
              <a:tailEnd type="none" len="sm" w="sm"/>
            </a:ln>
          </p:spPr>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584C4A"/>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1201400"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Career Advisory Services</a:t>
            </a:r>
          </a:p>
        </p:txBody>
      </p:sp>
      <p:grpSp>
        <p:nvGrpSpPr>
          <p:cNvPr name="Group 3" id="3"/>
          <p:cNvGrpSpPr/>
          <p:nvPr/>
        </p:nvGrpSpPr>
        <p:grpSpPr>
          <a:xfrm rot="0">
            <a:off x="1358671" y="2336074"/>
            <a:ext cx="4314825" cy="4917757"/>
            <a:chOff x="0" y="0"/>
            <a:chExt cx="5753100" cy="6557010"/>
          </a:xfrm>
        </p:grpSpPr>
        <p:sp>
          <p:nvSpPr>
            <p:cNvPr name="TextBox 4" id="4"/>
            <p:cNvSpPr txBox="true"/>
            <p:nvPr/>
          </p:nvSpPr>
          <p:spPr>
            <a:xfrm rot="0">
              <a:off x="0" y="1570990"/>
              <a:ext cx="5753100" cy="4986019"/>
            </a:xfrm>
            <a:prstGeom prst="rect">
              <a:avLst/>
            </a:prstGeom>
          </p:spPr>
          <p:txBody>
            <a:bodyPr anchor="t" rtlCol="false" tIns="0" lIns="0" bIns="0" rIns="0">
              <a:spAutoFit/>
            </a:bodyPr>
            <a:lstStyle/>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Career Clarity &amp; Gap Analysis</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CV Review &amp; Strategic Positioning</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LinkedIn Optimization</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Structured Job Application Roadmap</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Market Competitiveness Assessment</a:t>
              </a:r>
            </a:p>
          </p:txBody>
        </p:sp>
        <p:sp>
          <p:nvSpPr>
            <p:cNvPr name="TextBox 5" id="5"/>
            <p:cNvSpPr txBox="true"/>
            <p:nvPr/>
          </p:nvSpPr>
          <p:spPr>
            <a:xfrm rot="0">
              <a:off x="0" y="614045"/>
              <a:ext cx="5753100" cy="592455"/>
            </a:xfrm>
            <a:prstGeom prst="rect">
              <a:avLst/>
            </a:prstGeom>
          </p:spPr>
          <p:txBody>
            <a:bodyPr anchor="t" rtlCol="false" tIns="0" lIns="0" bIns="0" rIns="0">
              <a:spAutoFit/>
            </a:bodyPr>
            <a:lstStyle/>
            <a:p>
              <a:pPr algn="l" marL="0" indent="0" lvl="0">
                <a:lnSpc>
                  <a:spcPts val="3360"/>
                </a:lnSpc>
                <a:spcBef>
                  <a:spcPct val="0"/>
                </a:spcBef>
              </a:pPr>
              <a:r>
                <a:rPr lang="en-US" sz="3200">
                  <a:solidFill>
                    <a:srgbClr val="F8F6F4"/>
                  </a:solidFill>
                  <a:latin typeface="Georgia Pro Condensed Light"/>
                  <a:ea typeface="Georgia Pro Condensed Light"/>
                  <a:cs typeface="Georgia Pro Condensed Light"/>
                  <a:sym typeface="Georgia Pro Condensed Light"/>
                </a:rPr>
                <a:t>        Advisory Area</a:t>
              </a:r>
            </a:p>
          </p:txBody>
        </p:sp>
        <p:sp>
          <p:nvSpPr>
            <p:cNvPr name="AutoShape 6" id="6"/>
            <p:cNvSpPr/>
            <p:nvPr/>
          </p:nvSpPr>
          <p:spPr>
            <a:xfrm>
              <a:off x="0" y="12700"/>
              <a:ext cx="5753100" cy="0"/>
            </a:xfrm>
            <a:prstGeom prst="line">
              <a:avLst/>
            </a:prstGeom>
            <a:ln cap="flat" w="25400">
              <a:solidFill>
                <a:srgbClr val="EFE9E4"/>
              </a:solidFill>
              <a:prstDash val="solid"/>
              <a:headEnd type="none" len="sm" w="sm"/>
              <a:tailEnd type="none" len="sm" w="sm"/>
            </a:ln>
          </p:spPr>
        </p:sp>
      </p:grpSp>
      <p:grpSp>
        <p:nvGrpSpPr>
          <p:cNvPr name="Group 7" id="7"/>
          <p:cNvGrpSpPr/>
          <p:nvPr/>
        </p:nvGrpSpPr>
        <p:grpSpPr>
          <a:xfrm rot="0">
            <a:off x="10120457" y="2336074"/>
            <a:ext cx="5570901" cy="5821203"/>
            <a:chOff x="0" y="0"/>
            <a:chExt cx="7427868" cy="7761605"/>
          </a:xfrm>
        </p:grpSpPr>
        <p:sp>
          <p:nvSpPr>
            <p:cNvPr name="TextBox 8" id="8"/>
            <p:cNvSpPr txBox="true"/>
            <p:nvPr/>
          </p:nvSpPr>
          <p:spPr>
            <a:xfrm rot="0">
              <a:off x="0" y="1099185"/>
              <a:ext cx="7427868" cy="6662419"/>
            </a:xfrm>
            <a:prstGeom prst="rect">
              <a:avLst/>
            </a:prstGeom>
          </p:spPr>
          <p:txBody>
            <a:bodyPr anchor="t" rtlCol="false" tIns="0" lIns="0" bIns="0" rIns="0">
              <a:spAutoFit/>
            </a:bodyPr>
            <a:lstStyle/>
            <a:p>
              <a:pPr algn="l">
                <a:lnSpc>
                  <a:spcPts val="3360"/>
                </a:lnSpc>
              </a:pP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Evaluation of professional experience against German / European market requirements</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CV refinement aligned with German recruiter expectations</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Profile enhancement for improved European recruiter visibility</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Step-by-step application planning tailored to the German market</a:t>
              </a:r>
            </a:p>
            <a:p>
              <a:pPr algn="l" marL="518163" indent="-259082" lvl="1">
                <a:lnSpc>
                  <a:spcPts val="3360"/>
                </a:lnSpc>
                <a:buFont typeface="Arial"/>
                <a:buChar char="•"/>
              </a:pPr>
              <a:r>
                <a:rPr lang="en-US" sz="2400">
                  <a:solidFill>
                    <a:srgbClr val="F8F6F4"/>
                  </a:solidFill>
                  <a:latin typeface="Canva Sans"/>
                  <a:ea typeface="Canva Sans"/>
                  <a:cs typeface="Canva Sans"/>
                  <a:sym typeface="Canva Sans"/>
                </a:rPr>
                <a:t>Assessment of profile strengths vs. current industry demand</a:t>
              </a:r>
            </a:p>
          </p:txBody>
        </p:sp>
        <p:sp>
          <p:nvSpPr>
            <p:cNvPr name="TextBox 9" id="9"/>
            <p:cNvSpPr txBox="true"/>
            <p:nvPr/>
          </p:nvSpPr>
          <p:spPr>
            <a:xfrm rot="0">
              <a:off x="0" y="544830"/>
              <a:ext cx="6159500" cy="592455"/>
            </a:xfrm>
            <a:prstGeom prst="rect">
              <a:avLst/>
            </a:prstGeom>
          </p:spPr>
          <p:txBody>
            <a:bodyPr anchor="t" rtlCol="false" tIns="0" lIns="0" bIns="0" rIns="0">
              <a:spAutoFit/>
            </a:bodyPr>
            <a:lstStyle/>
            <a:p>
              <a:pPr algn="l" marL="0" indent="0" lvl="0">
                <a:lnSpc>
                  <a:spcPts val="3360"/>
                </a:lnSpc>
                <a:spcBef>
                  <a:spcPct val="0"/>
                </a:spcBef>
              </a:pPr>
              <a:r>
                <a:rPr lang="en-US" sz="3200">
                  <a:solidFill>
                    <a:srgbClr val="F8F6F4"/>
                  </a:solidFill>
                  <a:latin typeface="Canva Sans"/>
                  <a:ea typeface="Canva Sans"/>
                  <a:cs typeface="Canva Sans"/>
                  <a:sym typeface="Canva Sans"/>
                </a:rPr>
                <a:t>    Scope of Support</a:t>
              </a:r>
            </a:p>
          </p:txBody>
        </p:sp>
        <p:sp>
          <p:nvSpPr>
            <p:cNvPr name="AutoShape 10" id="10"/>
            <p:cNvSpPr/>
            <p:nvPr/>
          </p:nvSpPr>
          <p:spPr>
            <a:xfrm>
              <a:off x="0" y="12700"/>
              <a:ext cx="5753100" cy="0"/>
            </a:xfrm>
            <a:prstGeom prst="line">
              <a:avLst/>
            </a:prstGeom>
            <a:ln cap="flat" w="25400">
              <a:solidFill>
                <a:srgbClr val="EFE9E4"/>
              </a:solidFill>
              <a:prstDash val="solid"/>
              <a:headEnd type="none" len="sm" w="sm"/>
              <a:tailEnd type="none" len="sm" w="sm"/>
            </a:ln>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84C4A"/>
        </a:solidFill>
      </p:bgPr>
    </p:bg>
    <p:spTree>
      <p:nvGrpSpPr>
        <p:cNvPr id="1" name=""/>
        <p:cNvGrpSpPr/>
        <p:nvPr/>
      </p:nvGrpSpPr>
      <p:grpSpPr>
        <a:xfrm>
          <a:off x="0" y="0"/>
          <a:ext cx="0" cy="0"/>
          <a:chOff x="0" y="0"/>
          <a:chExt cx="0" cy="0"/>
        </a:xfrm>
      </p:grpSpPr>
      <p:grpSp>
        <p:nvGrpSpPr>
          <p:cNvPr name="Group 2" id="2"/>
          <p:cNvGrpSpPr/>
          <p:nvPr/>
        </p:nvGrpSpPr>
        <p:grpSpPr>
          <a:xfrm rot="0">
            <a:off x="8991600" y="666750"/>
            <a:ext cx="9296400" cy="9620250"/>
            <a:chOff x="0" y="0"/>
            <a:chExt cx="957635" cy="990995"/>
          </a:xfrm>
        </p:grpSpPr>
        <p:sp>
          <p:nvSpPr>
            <p:cNvPr name="Freeform 3" id="3"/>
            <p:cNvSpPr/>
            <p:nvPr/>
          </p:nvSpPr>
          <p:spPr>
            <a:xfrm flipH="false" flipV="false" rot="30000">
              <a:off x="-4306" y="-4160"/>
              <a:ext cx="966247" cy="999315"/>
            </a:xfrm>
            <a:custGeom>
              <a:avLst/>
              <a:gdLst/>
              <a:ahLst/>
              <a:cxnLst/>
              <a:rect r="r" b="b" t="t" l="l"/>
              <a:pathLst>
                <a:path h="999315" w="966247">
                  <a:moveTo>
                    <a:pt x="0" y="8357"/>
                  </a:moveTo>
                  <a:lnTo>
                    <a:pt x="957599" y="0"/>
                  </a:lnTo>
                  <a:lnTo>
                    <a:pt x="966247" y="990958"/>
                  </a:lnTo>
                  <a:lnTo>
                    <a:pt x="8648" y="999315"/>
                  </a:lnTo>
                  <a:close/>
                </a:path>
              </a:pathLst>
            </a:custGeom>
            <a:blipFill>
              <a:blip r:embed="rId2"/>
              <a:stretch>
                <a:fillRect l="-45249" t="-260" r="-43560" b="-3343"/>
              </a:stretch>
            </a:blipFill>
          </p:spPr>
        </p:sp>
      </p:grpSp>
      <p:sp>
        <p:nvSpPr>
          <p:cNvPr name="TextBox 4" id="4"/>
          <p:cNvSpPr txBox="true"/>
          <p:nvPr/>
        </p:nvSpPr>
        <p:spPr>
          <a:xfrm rot="0">
            <a:off x="666750" y="723900"/>
            <a:ext cx="6886575" cy="1034415"/>
          </a:xfrm>
          <a:prstGeom prst="rect">
            <a:avLst/>
          </a:prstGeom>
        </p:spPr>
        <p:txBody>
          <a:bodyPr anchor="t" rtlCol="false" tIns="0" lIns="0" bIns="0" rIns="0">
            <a:spAutoFit/>
          </a:bodyPr>
          <a:lstStyle/>
          <a:p>
            <a:pPr algn="l" marL="0" indent="0" lvl="0">
              <a:lnSpc>
                <a:spcPts val="7920"/>
              </a:lnSpc>
            </a:pPr>
            <a:r>
              <a:rPr lang="en-US" sz="7200">
                <a:solidFill>
                  <a:srgbClr val="F8F6F4"/>
                </a:solidFill>
                <a:latin typeface="Georgia Pro Condensed Light"/>
                <a:ea typeface="Georgia Pro Condensed Light"/>
                <a:cs typeface="Georgia Pro Condensed Light"/>
                <a:sym typeface="Georgia Pro Condensed Light"/>
              </a:rPr>
              <a:t>Why Choose Us</a:t>
            </a:r>
          </a:p>
        </p:txBody>
      </p:sp>
      <p:sp>
        <p:nvSpPr>
          <p:cNvPr name="AutoShape 5" id="5"/>
          <p:cNvSpPr/>
          <p:nvPr/>
        </p:nvSpPr>
        <p:spPr>
          <a:xfrm flipV="true">
            <a:off x="666750" y="9625012"/>
            <a:ext cx="5753100" cy="0"/>
          </a:xfrm>
          <a:prstGeom prst="line">
            <a:avLst/>
          </a:prstGeom>
          <a:ln cap="flat" w="9525">
            <a:solidFill>
              <a:srgbClr val="EFE9E4"/>
            </a:solidFill>
            <a:prstDash val="solid"/>
            <a:headEnd type="none" len="sm" w="sm"/>
            <a:tailEnd type="none" len="sm" w="sm"/>
          </a:ln>
        </p:spPr>
      </p:sp>
      <p:sp>
        <p:nvSpPr>
          <p:cNvPr name="TextBox 6" id="6"/>
          <p:cNvSpPr txBox="true"/>
          <p:nvPr/>
        </p:nvSpPr>
        <p:spPr>
          <a:xfrm rot="0">
            <a:off x="666750" y="6873240"/>
            <a:ext cx="6886575" cy="1851660"/>
          </a:xfrm>
          <a:prstGeom prst="rect">
            <a:avLst/>
          </a:prstGeom>
        </p:spPr>
        <p:txBody>
          <a:bodyPr anchor="t" rtlCol="false" tIns="0" lIns="0" bIns="0" rIns="0">
            <a:spAutoFit/>
          </a:bodyPr>
          <a:lstStyle/>
          <a:p>
            <a:pPr algn="l" marL="0" indent="0" lvl="0">
              <a:lnSpc>
                <a:spcPts val="2940"/>
              </a:lnSpc>
            </a:pPr>
            <a:r>
              <a:rPr lang="en-US" sz="2100">
                <a:solidFill>
                  <a:srgbClr val="F8F6F4"/>
                </a:solidFill>
                <a:latin typeface="TT Interphases"/>
                <a:ea typeface="TT Interphases"/>
                <a:cs typeface="TT Interphases"/>
                <a:sym typeface="TT Interphases"/>
              </a:rPr>
              <a:t>AR Executive Search is </a:t>
            </a:r>
            <a:r>
              <a:rPr lang="en-US" b="true" sz="2100">
                <a:solidFill>
                  <a:srgbClr val="F8F6F4"/>
                </a:solidFill>
                <a:latin typeface="TT Interphases Bold"/>
                <a:ea typeface="TT Interphases Bold"/>
                <a:cs typeface="TT Interphases Bold"/>
                <a:sym typeface="TT Interphases Bold"/>
              </a:rPr>
              <a:t>exclusively specialized</a:t>
            </a:r>
            <a:r>
              <a:rPr lang="en-US" sz="2100">
                <a:solidFill>
                  <a:srgbClr val="F8F6F4"/>
                </a:solidFill>
                <a:latin typeface="TT Interphases"/>
                <a:ea typeface="TT Interphases"/>
                <a:cs typeface="TT Interphases"/>
                <a:sym typeface="TT Interphases"/>
              </a:rPr>
              <a:t> in mid and senior-level hiring, ensuring a deep understanding of German and European market expectations. Our industry-focused approach ensures an outcome-driven process that aligns client and candidate goals for optimal success.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Your Search, End Here</dc:description>
  <dc:identifier>DAHCcOJ6eSo</dc:identifier>
  <dcterms:modified xsi:type="dcterms:W3CDTF">2011-08-01T06:04:30Z</dcterms:modified>
  <cp:revision>1</cp:revision>
  <dc:title>Presentation - Your Search, End Here</dc:title>
</cp:coreProperties>
</file>